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363BD5D-DCEA-4FEA-973D-1FDB2A950C44}" type="datetimeFigureOut">
              <a:rPr lang="en-US" smtClean="0"/>
              <a:t>2/1/2016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363BD5D-DCEA-4FEA-973D-1FDB2A950C44}" type="datetimeFigureOut">
              <a:rPr lang="en-US" smtClean="0"/>
              <a:t>2/1/2016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363BD5D-DCEA-4FEA-973D-1FDB2A950C44}" type="datetimeFigureOut">
              <a:rPr lang="en-US" smtClean="0"/>
              <a:t>2/1/2016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363BD5D-DCEA-4FEA-973D-1FDB2A950C44}" type="datetimeFigureOut">
              <a:rPr lang="en-US" smtClean="0"/>
              <a:t>2/1/2016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63BD5D-DCEA-4FEA-973D-1FDB2A950C44}" type="datetimeFigureOut">
              <a:rPr lang="en-US" smtClean="0"/>
              <a:t>2/1/2016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363BD5D-DCEA-4FEA-973D-1FDB2A950C44}" type="datetimeFigureOut">
              <a:rPr lang="en-US" smtClean="0"/>
              <a:t>2/1/2016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363BD5D-DCEA-4FEA-973D-1FDB2A950C44}" type="datetimeFigureOut">
              <a:rPr lang="en-US" smtClean="0"/>
              <a:t>2/1/2016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363BD5D-DCEA-4FEA-973D-1FDB2A950C44}" type="datetimeFigureOut">
              <a:rPr lang="en-US" smtClean="0"/>
              <a:t>2/1/2016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3BD5D-DCEA-4FEA-973D-1FDB2A950C44}" type="datetimeFigureOut">
              <a:rPr lang="en-US" smtClean="0"/>
              <a:t>2/1/2016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3BD5D-DCEA-4FEA-973D-1FDB2A950C44}" type="datetimeFigureOut">
              <a:rPr lang="en-US" smtClean="0"/>
              <a:t>2/1/2016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3BD5D-DCEA-4FEA-973D-1FDB2A950C44}" type="datetimeFigureOut">
              <a:rPr lang="en-US" smtClean="0"/>
              <a:t>2/1/2016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873542-4FA9-46A5-8DEF-37781E4E983A}"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3BD5D-DCEA-4FEA-973D-1FDB2A950C44}" type="datetimeFigureOut">
              <a:rPr lang="en-US" smtClean="0"/>
              <a:t>2/1/2016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73542-4FA9-46A5-8DEF-37781E4E983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trisadental.in/oral_disorders.html" TargetMode="External"/><Relationship Id="rId3" Type="http://schemas.openxmlformats.org/officeDocument/2006/relationships/hyperlink" Target="http://www.trisadental.in/Cosmeticfillings.html" TargetMode="External"/><Relationship Id="rId7" Type="http://schemas.openxmlformats.org/officeDocument/2006/relationships/hyperlink" Target="http://www.trisadental.in/Dentalimplants.html" TargetMode="External"/><Relationship Id="rId2" Type="http://schemas.openxmlformats.org/officeDocument/2006/relationships/hyperlink" Target="http://www.trisadental.in/intraoral.html" TargetMode="External"/><Relationship Id="rId1" Type="http://schemas.openxmlformats.org/officeDocument/2006/relationships/slideLayout" Target="../slideLayouts/slideLayout2.xml"/><Relationship Id="rId6" Type="http://schemas.openxmlformats.org/officeDocument/2006/relationships/hyperlink" Target="http://www.trisadental.in/pit_fissure.html" TargetMode="External"/><Relationship Id="rId5" Type="http://schemas.openxmlformats.org/officeDocument/2006/relationships/hyperlink" Target="http://www.trisadental.in/Painlessprocedure.html" TargetMode="External"/><Relationship Id="rId4" Type="http://schemas.openxmlformats.org/officeDocument/2006/relationships/hyperlink" Target="http://www.trisadental.in/Scalingandpolishing.html" TargetMode="External"/><Relationship Id="rId9"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rajdental.co.in/" TargetMode="External"/><Relationship Id="rId2" Type="http://schemas.openxmlformats.org/officeDocument/2006/relationships/hyperlink" Target="mailto:riteshk@rajdental.co.in" TargetMode="External"/><Relationship Id="rId1" Type="http://schemas.openxmlformats.org/officeDocument/2006/relationships/slideLayout" Target="../slideLayouts/slideLayout2.xml"/><Relationship Id="rId4" Type="http://schemas.openxmlformats.org/officeDocument/2006/relationships/hyperlink" Target="http://www.facebook.com/rajdental.co.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772400" cy="1470025"/>
          </a:xfrm>
        </p:spPr>
        <p:txBody>
          <a:bodyPr/>
          <a:lstStyle/>
          <a:p>
            <a:r>
              <a:rPr lang="en-US" dirty="0" smtClean="0"/>
              <a:t>Raj Laser Dental Care</a:t>
            </a:r>
            <a:endParaRPr lang="en-IN" dirty="0"/>
          </a:p>
        </p:txBody>
      </p:sp>
      <p:sp>
        <p:nvSpPr>
          <p:cNvPr id="3" name="Subtitle 2"/>
          <p:cNvSpPr>
            <a:spLocks noGrp="1"/>
          </p:cNvSpPr>
          <p:nvPr>
            <p:ph type="subTitle" idx="1"/>
          </p:nvPr>
        </p:nvSpPr>
        <p:spPr>
          <a:xfrm>
            <a:off x="1285852" y="1000108"/>
            <a:ext cx="6400800" cy="1752600"/>
          </a:xfrm>
        </p:spPr>
        <p:txBody>
          <a:bodyPr/>
          <a:lstStyle/>
          <a:p>
            <a:r>
              <a:rPr lang="en-US" dirty="0" smtClean="0"/>
              <a:t>Welcome to our Dental World</a:t>
            </a:r>
            <a:endParaRPr lang="en-IN" dirty="0"/>
          </a:p>
        </p:txBody>
      </p:sp>
      <p:pic>
        <p:nvPicPr>
          <p:cNvPr id="5" name="Picture 2" descr="C:\Users\ashish\Documents\ashish\rajdental\mail photos\raj-dental-logo copy (2).png"/>
          <p:cNvPicPr>
            <a:picLocks noChangeAspect="1" noChangeArrowheads="1"/>
          </p:cNvPicPr>
          <p:nvPr/>
        </p:nvPicPr>
        <p:blipFill>
          <a:blip r:embed="rId2"/>
          <a:srcRect/>
          <a:stretch>
            <a:fillRect/>
          </a:stretch>
        </p:blipFill>
        <p:spPr bwMode="auto">
          <a:xfrm>
            <a:off x="357158" y="1928802"/>
            <a:ext cx="8338713" cy="330040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Ritesh</a:t>
            </a:r>
            <a:r>
              <a:rPr lang="en-US" dirty="0" smtClean="0"/>
              <a:t> </a:t>
            </a:r>
            <a:r>
              <a:rPr lang="en-US" dirty="0" err="1" smtClean="0"/>
              <a:t>Khandelwal</a:t>
            </a:r>
            <a:endParaRPr lang="en-IN" dirty="0"/>
          </a:p>
        </p:txBody>
      </p:sp>
      <p:sp>
        <p:nvSpPr>
          <p:cNvPr id="3" name="Content Placeholder 2"/>
          <p:cNvSpPr>
            <a:spLocks noGrp="1"/>
          </p:cNvSpPr>
          <p:nvPr>
            <p:ph idx="1"/>
          </p:nvPr>
        </p:nvSpPr>
        <p:spPr>
          <a:xfrm>
            <a:off x="457200" y="1600200"/>
            <a:ext cx="3757610" cy="4525963"/>
          </a:xfrm>
        </p:spPr>
        <p:txBody>
          <a:bodyPr>
            <a:normAutofit fontScale="55000" lnSpcReduction="20000"/>
          </a:bodyPr>
          <a:lstStyle/>
          <a:p>
            <a:pPr marL="457200" indent="-457200"/>
            <a:r>
              <a:rPr lang="en-US" dirty="0" smtClean="0"/>
              <a:t>Completed his graduation in Dentistry from </a:t>
            </a:r>
            <a:r>
              <a:rPr lang="en-US" dirty="0" err="1" smtClean="0"/>
              <a:t>Bharati</a:t>
            </a:r>
            <a:r>
              <a:rPr lang="en-US" dirty="0" smtClean="0"/>
              <a:t> </a:t>
            </a:r>
            <a:r>
              <a:rPr lang="en-US" dirty="0" err="1" smtClean="0"/>
              <a:t>vidhyapeeth</a:t>
            </a:r>
            <a:r>
              <a:rPr lang="en-US" dirty="0" smtClean="0"/>
              <a:t> dental college and hospital (1994-1999)</a:t>
            </a:r>
          </a:p>
          <a:p>
            <a:pPr marL="457200" indent="-457200"/>
            <a:r>
              <a:rPr lang="en-US" dirty="0" smtClean="0"/>
              <a:t>Practicing dentistry since 1999</a:t>
            </a:r>
          </a:p>
          <a:p>
            <a:pPr marL="457200" indent="-457200"/>
            <a:r>
              <a:rPr lang="en-US" dirty="0" smtClean="0"/>
              <a:t>LONAVLA CLINIC- 2001</a:t>
            </a:r>
          </a:p>
          <a:p>
            <a:pPr marL="457200" indent="-457200"/>
            <a:r>
              <a:rPr lang="en-US" dirty="0" smtClean="0"/>
              <a:t>KHOPOLI   CLINIC-2006</a:t>
            </a:r>
          </a:p>
          <a:p>
            <a:pPr marL="457200" indent="-457200"/>
            <a:r>
              <a:rPr lang="en-US" dirty="0" smtClean="0"/>
              <a:t>Advanced Laser training in “</a:t>
            </a:r>
            <a:r>
              <a:rPr lang="en-US" u="sng" dirty="0" smtClean="0"/>
              <a:t>AUSTRIA</a:t>
            </a:r>
            <a:r>
              <a:rPr lang="en-US" dirty="0" smtClean="0"/>
              <a:t>”</a:t>
            </a:r>
          </a:p>
          <a:p>
            <a:pPr marL="457200" indent="-457200"/>
            <a:r>
              <a:rPr lang="en-US" dirty="0" smtClean="0"/>
              <a:t>Single visit </a:t>
            </a:r>
            <a:r>
              <a:rPr lang="en-US" dirty="0" err="1" smtClean="0"/>
              <a:t>Endodontics</a:t>
            </a:r>
            <a:r>
              <a:rPr lang="en-US" dirty="0" smtClean="0"/>
              <a:t> in “</a:t>
            </a:r>
            <a:r>
              <a:rPr lang="en-US" u="sng" dirty="0" smtClean="0"/>
              <a:t>USA</a:t>
            </a:r>
            <a:r>
              <a:rPr lang="en-US" dirty="0" smtClean="0"/>
              <a:t>”</a:t>
            </a:r>
          </a:p>
          <a:p>
            <a:pPr marL="457200" indent="-457200"/>
            <a:r>
              <a:rPr lang="en-US" dirty="0" smtClean="0"/>
              <a:t>Cosmetic dentistry in “</a:t>
            </a:r>
            <a:r>
              <a:rPr lang="en-US" u="sng" dirty="0" smtClean="0"/>
              <a:t>FINLAND</a:t>
            </a:r>
            <a:r>
              <a:rPr lang="en-US" dirty="0" smtClean="0"/>
              <a:t>”</a:t>
            </a:r>
          </a:p>
          <a:p>
            <a:pPr marL="457200" indent="-457200"/>
            <a:r>
              <a:rPr lang="en-US" dirty="0" smtClean="0"/>
              <a:t>Basic implant course  in “</a:t>
            </a:r>
            <a:r>
              <a:rPr lang="en-US" u="sng" dirty="0" smtClean="0"/>
              <a:t>GERMANY</a:t>
            </a:r>
            <a:r>
              <a:rPr lang="en-US" dirty="0" smtClean="0"/>
              <a:t>”</a:t>
            </a:r>
            <a:br>
              <a:rPr lang="en-US" dirty="0" smtClean="0"/>
            </a:br>
            <a:r>
              <a:rPr lang="en-US" dirty="0" smtClean="0"/>
              <a:t>advanced implant </a:t>
            </a:r>
            <a:r>
              <a:rPr lang="en-US" dirty="0" err="1" smtClean="0"/>
              <a:t>coursein</a:t>
            </a:r>
            <a:r>
              <a:rPr lang="en-US" dirty="0" smtClean="0"/>
              <a:t> “</a:t>
            </a:r>
            <a:r>
              <a:rPr lang="en-US" u="sng" dirty="0" smtClean="0"/>
              <a:t>USA</a:t>
            </a:r>
            <a:r>
              <a:rPr lang="en-US" dirty="0" smtClean="0"/>
              <a:t>”</a:t>
            </a:r>
          </a:p>
          <a:p>
            <a:pPr marL="457200" indent="-457200"/>
            <a:r>
              <a:rPr lang="en-US" dirty="0" smtClean="0"/>
              <a:t>Full mouth rehabilitation in “</a:t>
            </a:r>
            <a:r>
              <a:rPr lang="en-US" u="sng" dirty="0" smtClean="0"/>
              <a:t>SWITZERLAND</a:t>
            </a:r>
            <a:r>
              <a:rPr lang="en-US" dirty="0" smtClean="0"/>
              <a:t>”</a:t>
            </a:r>
          </a:p>
          <a:p>
            <a:pPr marL="457200" indent="-457200"/>
            <a:r>
              <a:rPr lang="en-US" dirty="0" smtClean="0"/>
              <a:t>Idem  “</a:t>
            </a:r>
            <a:r>
              <a:rPr lang="en-US" u="sng" dirty="0" smtClean="0"/>
              <a:t>SINGAPORE</a:t>
            </a:r>
            <a:r>
              <a:rPr lang="en-US" dirty="0" smtClean="0"/>
              <a:t>”</a:t>
            </a:r>
          </a:p>
          <a:p>
            <a:endParaRPr lang="en-US" dirty="0" smtClean="0"/>
          </a:p>
          <a:p>
            <a:endParaRPr lang="en-IN"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3911914" y="1854507"/>
            <a:ext cx="5735018" cy="42719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a:t>
            </a:r>
            <a:endParaRPr lang="en-IN" dirty="0"/>
          </a:p>
        </p:txBody>
      </p:sp>
      <p:sp>
        <p:nvSpPr>
          <p:cNvPr id="3" name="Content Placeholder 2"/>
          <p:cNvSpPr>
            <a:spLocks noGrp="1"/>
          </p:cNvSpPr>
          <p:nvPr>
            <p:ph idx="1"/>
          </p:nvPr>
        </p:nvSpPr>
        <p:spPr/>
        <p:txBody>
          <a:bodyPr>
            <a:normAutofit lnSpcReduction="10000"/>
          </a:bodyPr>
          <a:lstStyle/>
          <a:p>
            <a:r>
              <a:rPr lang="en-US" dirty="0" smtClean="0"/>
              <a:t>Air Conditioned clinic</a:t>
            </a:r>
          </a:p>
          <a:p>
            <a:r>
              <a:rPr lang="en-US" dirty="0" smtClean="0"/>
              <a:t>Online Appointments</a:t>
            </a:r>
          </a:p>
          <a:p>
            <a:r>
              <a:rPr lang="en-US" dirty="0" smtClean="0"/>
              <a:t>Two Chair Dental Seating in both </a:t>
            </a:r>
            <a:r>
              <a:rPr lang="en-US" dirty="0" err="1" smtClean="0"/>
              <a:t>Lonavala</a:t>
            </a:r>
            <a:r>
              <a:rPr lang="en-US" dirty="0" smtClean="0"/>
              <a:t> &amp; </a:t>
            </a:r>
            <a:r>
              <a:rPr lang="en-US" dirty="0" err="1" smtClean="0"/>
              <a:t>Khopoli</a:t>
            </a:r>
            <a:endParaRPr lang="en-US" dirty="0" smtClean="0"/>
          </a:p>
          <a:p>
            <a:r>
              <a:rPr lang="en-US" dirty="0" smtClean="0"/>
              <a:t>Comfortable waiting area</a:t>
            </a:r>
          </a:p>
          <a:p>
            <a:r>
              <a:rPr lang="en-US" dirty="0" smtClean="0"/>
              <a:t>Credit/Debit cards </a:t>
            </a:r>
            <a:r>
              <a:rPr lang="en-US" dirty="0" err="1" smtClean="0"/>
              <a:t>accpeted</a:t>
            </a:r>
            <a:endParaRPr lang="en-US" dirty="0" smtClean="0"/>
          </a:p>
          <a:p>
            <a:r>
              <a:rPr lang="en-US" dirty="0" smtClean="0"/>
              <a:t>Generator Backup</a:t>
            </a:r>
          </a:p>
          <a:p>
            <a:r>
              <a:rPr lang="en-US" dirty="0" smtClean="0"/>
              <a:t>Computerized Digital X-Rays ( radiation free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dirty="0" smtClean="0"/>
              <a:t>Expertise</a:t>
            </a:r>
            <a:endParaRPr lang="en-IN" dirty="0"/>
          </a:p>
        </p:txBody>
      </p:sp>
      <p:sp>
        <p:nvSpPr>
          <p:cNvPr id="3" name="Content Placeholder 2"/>
          <p:cNvSpPr>
            <a:spLocks noGrp="1"/>
          </p:cNvSpPr>
          <p:nvPr>
            <p:ph idx="1"/>
          </p:nvPr>
        </p:nvSpPr>
        <p:spPr>
          <a:xfrm>
            <a:off x="0" y="1142984"/>
            <a:ext cx="9144000" cy="5715016"/>
          </a:xfrm>
        </p:spPr>
        <p:txBody>
          <a:bodyPr>
            <a:noAutofit/>
          </a:bodyPr>
          <a:lstStyle/>
          <a:p>
            <a:pPr algn="ctr">
              <a:buNone/>
            </a:pPr>
            <a:r>
              <a:rPr lang="en-US" sz="1600" dirty="0" smtClean="0">
                <a:latin typeface="Monotype Corsiva" pitchFamily="66" charset="0"/>
                <a:cs typeface="Lucida Handwriting"/>
              </a:rPr>
              <a:t>BY UNDERSTANDING THE ART, </a:t>
            </a:r>
          </a:p>
          <a:p>
            <a:pPr algn="ctr">
              <a:buNone/>
            </a:pPr>
            <a:r>
              <a:rPr lang="en-US" sz="1600" dirty="0" smtClean="0">
                <a:latin typeface="Monotype Corsiva" pitchFamily="66" charset="0"/>
                <a:cs typeface="Lucida Handwriting"/>
              </a:rPr>
              <a:t>WE CREATE A DREAM SMILE!!</a:t>
            </a:r>
          </a:p>
          <a:p>
            <a:pPr algn="ctr">
              <a:buNone/>
            </a:pPr>
            <a:r>
              <a:rPr lang="en-US" sz="1600" dirty="0" smtClean="0">
                <a:latin typeface="Bookman Old Style" pitchFamily="18" charset="0"/>
                <a:cs typeface="Lucida Handwriting"/>
              </a:rPr>
              <a:t> SIT BACK, RELAX AND ENJOY</a:t>
            </a:r>
          </a:p>
          <a:p>
            <a:endParaRPr lang="en-US" sz="1600" dirty="0" smtClean="0"/>
          </a:p>
          <a:p>
            <a:r>
              <a:rPr lang="en-US" sz="1800" dirty="0" smtClean="0"/>
              <a:t>Our EXPERTIZE and STATE OF THE ART equipment helps you to achieve and maintain optimum Oral Health and BEAUTY.</a:t>
            </a:r>
          </a:p>
          <a:p>
            <a:r>
              <a:rPr lang="en-US" sz="1800" dirty="0" smtClean="0"/>
              <a:t>We take in all the ADVANCES in MODERN DENTISTRY as and when required.</a:t>
            </a:r>
          </a:p>
          <a:p>
            <a:r>
              <a:rPr lang="en-US" sz="1800" dirty="0" smtClean="0"/>
              <a:t>Also, offer you a very different experience by putting in a lot of CARE and COMPASSION</a:t>
            </a:r>
          </a:p>
          <a:p>
            <a:r>
              <a:rPr lang="en-US" sz="1800" dirty="0">
                <a:latin typeface="Baoli SC Regular"/>
                <a:cs typeface="Baoli SC Regular"/>
              </a:rPr>
              <a:t>Whether its your first time or 100</a:t>
            </a:r>
            <a:r>
              <a:rPr lang="en-US" sz="1800" baseline="30000" dirty="0">
                <a:latin typeface="Baoli SC Regular"/>
                <a:cs typeface="Baoli SC Regular"/>
              </a:rPr>
              <a:t>th</a:t>
            </a:r>
            <a:r>
              <a:rPr lang="en-US" sz="1800" dirty="0">
                <a:latin typeface="Baoli SC Regular"/>
                <a:cs typeface="Baoli SC Regular"/>
              </a:rPr>
              <a:t> time, it “can be Scary” to </a:t>
            </a:r>
            <a:r>
              <a:rPr lang="en-US" sz="1800" dirty="0" smtClean="0">
                <a:latin typeface="Baoli SC Regular"/>
                <a:cs typeface="Baoli SC Regular"/>
              </a:rPr>
              <a:t>visit </a:t>
            </a:r>
            <a:r>
              <a:rPr lang="en-US" sz="1800" dirty="0">
                <a:latin typeface="Baoli SC Regular"/>
                <a:cs typeface="Baoli SC Regular"/>
              </a:rPr>
              <a:t>the DENTIST. This is why RAJ LASER DENTAL CARE take extra steps to ensure your comfort. We believe Our patients deserve the best and its precisely this commitment to the “highest quality” that sets us apart</a:t>
            </a:r>
            <a:r>
              <a:rPr lang="en-US" sz="1800" dirty="0" smtClean="0">
                <a:latin typeface="Baoli SC Regular"/>
                <a:cs typeface="Baoli SC Regular"/>
              </a:rPr>
              <a:t>.</a:t>
            </a:r>
            <a:endParaRPr lang="en-US" sz="1800" dirty="0">
              <a:latin typeface="Baoli SC Regular"/>
              <a:cs typeface="Baoli SC Regular"/>
            </a:endParaRPr>
          </a:p>
          <a:p>
            <a:r>
              <a:rPr lang="en-US" sz="1800" dirty="0">
                <a:latin typeface="Baoli SC Regular"/>
                <a:cs typeface="Baoli SC Regular"/>
              </a:rPr>
              <a:t>We seek and create an “environment” conductive for all </a:t>
            </a:r>
            <a:r>
              <a:rPr lang="en-US" sz="1800" dirty="0" smtClean="0">
                <a:latin typeface="Baoli SC Regular"/>
                <a:cs typeface="Baoli SC Regular"/>
              </a:rPr>
              <a:t>our  </a:t>
            </a:r>
            <a:r>
              <a:rPr lang="en-US" sz="1800" dirty="0">
                <a:latin typeface="Baoli SC Regular"/>
                <a:cs typeface="Baoli SC Regular"/>
              </a:rPr>
              <a:t>people Working productively together to make changes </a:t>
            </a:r>
            <a:r>
              <a:rPr lang="en-US" sz="1800" dirty="0" smtClean="0">
                <a:latin typeface="Baoli SC Regular"/>
                <a:cs typeface="Baoli SC Regular"/>
              </a:rPr>
              <a:t>needed </a:t>
            </a:r>
            <a:r>
              <a:rPr lang="en-US" sz="1800" dirty="0">
                <a:latin typeface="Baoli SC Regular"/>
                <a:cs typeface="Baoli SC Regular"/>
              </a:rPr>
              <a:t>to attain Leadership in providing HIGH QUALITY, </a:t>
            </a:r>
            <a:r>
              <a:rPr lang="en-US" sz="1800" dirty="0" smtClean="0">
                <a:latin typeface="Baoli SC Regular"/>
                <a:cs typeface="Baoli SC Regular"/>
              </a:rPr>
              <a:t>DIFFERENTIATED </a:t>
            </a:r>
            <a:r>
              <a:rPr lang="en-US" sz="1800" dirty="0">
                <a:latin typeface="Baoli SC Regular"/>
                <a:cs typeface="Baoli SC Regular"/>
              </a:rPr>
              <a:t>PRODUCTS</a:t>
            </a:r>
            <a:r>
              <a:rPr lang="en-US" sz="1800" dirty="0" smtClean="0">
                <a:latin typeface="Baoli SC Regular"/>
                <a:cs typeface="Baoli SC Regular"/>
              </a:rPr>
              <a:t>, And </a:t>
            </a:r>
            <a:r>
              <a:rPr lang="en-US" sz="1800" dirty="0">
                <a:latin typeface="Baoli SC Regular"/>
                <a:cs typeface="Baoli SC Regular"/>
              </a:rPr>
              <a:t>LEGENDARY PATIENT SERVICE.</a:t>
            </a:r>
          </a:p>
          <a:p>
            <a:r>
              <a:rPr lang="en-US" sz="1800" dirty="0" smtClean="0">
                <a:latin typeface="Baoli SC Regular"/>
                <a:cs typeface="Baoli SC Regular"/>
              </a:rPr>
              <a:t>You </a:t>
            </a:r>
            <a:r>
              <a:rPr lang="en-US" sz="1800" dirty="0">
                <a:latin typeface="Baoli SC Regular"/>
                <a:cs typeface="Baoli SC Regular"/>
              </a:rPr>
              <a:t>can COUNT ON OUR CARING, FRIENDLY STAFF to get </a:t>
            </a:r>
            <a:r>
              <a:rPr lang="en-US" sz="1800" dirty="0" smtClean="0">
                <a:latin typeface="Baoli SC Regular"/>
                <a:cs typeface="Baoli SC Regular"/>
              </a:rPr>
              <a:t>to </a:t>
            </a:r>
            <a:r>
              <a:rPr lang="en-US" sz="1800" dirty="0">
                <a:latin typeface="Baoli SC Regular"/>
                <a:cs typeface="Baoli SC Regular"/>
              </a:rPr>
              <a:t>know you and recognize your INDIVIDUAL NEEDS</a:t>
            </a:r>
            <a:r>
              <a:rPr lang="en-US" sz="1800" dirty="0" smtClean="0">
                <a:latin typeface="Baoli SC Regular"/>
                <a:cs typeface="Baoli SC Regular"/>
              </a:rPr>
              <a:t>.</a:t>
            </a:r>
            <a:endParaRPr lang="en-US" sz="1800" dirty="0">
              <a:latin typeface="Baoli SC Regular"/>
              <a:cs typeface="Baoli SC Regul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lstStyle/>
          <a:p>
            <a:r>
              <a:rPr lang="en-US" dirty="0" smtClean="0"/>
              <a:t>Services</a:t>
            </a:r>
            <a:endParaRPr lang="en-IN" dirty="0"/>
          </a:p>
        </p:txBody>
      </p:sp>
      <p:sp>
        <p:nvSpPr>
          <p:cNvPr id="3" name="Content Placeholder 2"/>
          <p:cNvSpPr>
            <a:spLocks noGrp="1"/>
          </p:cNvSpPr>
          <p:nvPr>
            <p:ph idx="1"/>
          </p:nvPr>
        </p:nvSpPr>
        <p:spPr>
          <a:xfrm>
            <a:off x="285720" y="1142984"/>
            <a:ext cx="4329114" cy="5715016"/>
          </a:xfrm>
        </p:spPr>
        <p:txBody>
          <a:bodyPr>
            <a:noAutofit/>
          </a:bodyPr>
          <a:lstStyle/>
          <a:p>
            <a:r>
              <a:rPr lang="da-DK" sz="1500" dirty="0" smtClean="0">
                <a:latin typeface="Bookman Old Style" pitchFamily="18" charset="0"/>
                <a:cs typeface="Bradley Hand Bold"/>
              </a:rPr>
              <a:t>GENERAL DENTISTRY</a:t>
            </a:r>
            <a:endParaRPr lang="en-US" sz="1500" dirty="0" smtClean="0">
              <a:latin typeface="Bookman Old Style" pitchFamily="18" charset="0"/>
              <a:cs typeface="Bradley Hand Bold"/>
            </a:endParaRPr>
          </a:p>
          <a:p>
            <a:r>
              <a:rPr lang="tr-TR" sz="1500" dirty="0" smtClean="0">
                <a:latin typeface="Bookman Old Style" pitchFamily="18" charset="0"/>
                <a:cs typeface="Bradley Hand Bold"/>
              </a:rPr>
              <a:t>DIGITAL XRAY</a:t>
            </a:r>
            <a:endParaRPr lang="en-US" sz="1500" dirty="0" smtClean="0">
              <a:latin typeface="Bookman Old Style" pitchFamily="18" charset="0"/>
              <a:cs typeface="Bradley Hand Bold"/>
              <a:hlinkClick r:id="rId2"/>
            </a:endParaRPr>
          </a:p>
          <a:p>
            <a:r>
              <a:rPr lang="en-US" sz="1500" dirty="0" smtClean="0">
                <a:latin typeface="Bookman Old Style" pitchFamily="18" charset="0"/>
                <a:cs typeface="Bradley Hand Bold"/>
              </a:rPr>
              <a:t>COSMETIC FILLINGS</a:t>
            </a:r>
            <a:endParaRPr lang="en-US" sz="1500" dirty="0" smtClean="0">
              <a:latin typeface="Bookman Old Style" pitchFamily="18" charset="0"/>
              <a:cs typeface="Bradley Hand Bold"/>
              <a:hlinkClick r:id="rId3"/>
            </a:endParaRPr>
          </a:p>
          <a:p>
            <a:r>
              <a:rPr lang="en-US" sz="1500" dirty="0" smtClean="0">
                <a:latin typeface="Bookman Old Style" pitchFamily="18" charset="0"/>
                <a:cs typeface="Bradley Hand Bold"/>
              </a:rPr>
              <a:t>SCALING AND POLISHING</a:t>
            </a:r>
            <a:endParaRPr lang="en-US" sz="1500" dirty="0" smtClean="0">
              <a:latin typeface="Bookman Old Style" pitchFamily="18" charset="0"/>
              <a:cs typeface="Bradley Hand Bold"/>
              <a:hlinkClick r:id="rId4"/>
            </a:endParaRPr>
          </a:p>
          <a:p>
            <a:r>
              <a:rPr lang="de-DE" sz="1500" dirty="0" smtClean="0">
                <a:latin typeface="Bookman Old Style" pitchFamily="18" charset="0"/>
                <a:cs typeface="Bradley Hand Bold"/>
              </a:rPr>
              <a:t>FULL MOUTH REHABILITATION</a:t>
            </a:r>
            <a:endParaRPr lang="de-DE" sz="1500" dirty="0" smtClean="0">
              <a:latin typeface="Bookman Old Style" pitchFamily="18" charset="0"/>
              <a:cs typeface="Bradley Hand Bold"/>
              <a:hlinkClick r:id="rId5"/>
            </a:endParaRPr>
          </a:p>
          <a:p>
            <a:r>
              <a:rPr lang="nl-NL" sz="1500" dirty="0" smtClean="0">
                <a:latin typeface="Bookman Old Style" pitchFamily="18" charset="0"/>
                <a:cs typeface="Bradley Hand Bold"/>
              </a:rPr>
              <a:t>SINGLE VISIT Root canal TREATMENT</a:t>
            </a:r>
          </a:p>
          <a:p>
            <a:r>
              <a:rPr lang="en-US" sz="1500" dirty="0" smtClean="0">
                <a:latin typeface="Bookman Old Style" pitchFamily="18" charset="0"/>
                <a:cs typeface="Bradley Hand Bold"/>
              </a:rPr>
              <a:t>TOOTH EXTRACTION</a:t>
            </a:r>
          </a:p>
          <a:p>
            <a:r>
              <a:rPr lang="en-US" sz="1500" dirty="0" smtClean="0">
                <a:latin typeface="Bookman Old Style" pitchFamily="18" charset="0"/>
                <a:cs typeface="Bradley Hand Bold"/>
              </a:rPr>
              <a:t>LASER DENTISTRY</a:t>
            </a:r>
          </a:p>
          <a:p>
            <a:r>
              <a:rPr lang="en-US" sz="1500" dirty="0" smtClean="0">
                <a:latin typeface="Bookman Old Style" pitchFamily="18" charset="0"/>
                <a:cs typeface="Bradley Hand Bold"/>
              </a:rPr>
              <a:t>CROWNS AND BRIDGES</a:t>
            </a:r>
          </a:p>
          <a:p>
            <a:r>
              <a:rPr lang="en-US" sz="1500" dirty="0" smtClean="0">
                <a:latin typeface="Bookman Old Style" pitchFamily="18" charset="0"/>
                <a:cs typeface="Bradley Hand Bold"/>
              </a:rPr>
              <a:t>DENTURES</a:t>
            </a:r>
          </a:p>
          <a:p>
            <a:r>
              <a:rPr lang="en-US" sz="1500" dirty="0" smtClean="0">
                <a:latin typeface="Bookman Old Style" pitchFamily="18" charset="0"/>
                <a:cs typeface="Bradley Hand Bold"/>
              </a:rPr>
              <a:t>ORTHODONTICS (braces)</a:t>
            </a:r>
          </a:p>
          <a:p>
            <a:r>
              <a:rPr lang="fi-FI" sz="1500" dirty="0" smtClean="0">
                <a:latin typeface="Bookman Old Style" pitchFamily="18" charset="0"/>
                <a:cs typeface="Bradley Hand Bold"/>
              </a:rPr>
              <a:t>TEETH WHITENING</a:t>
            </a:r>
          </a:p>
          <a:p>
            <a:r>
              <a:rPr lang="da-DK" sz="1500" dirty="0" smtClean="0">
                <a:latin typeface="Bookman Old Style" pitchFamily="18" charset="0"/>
                <a:cs typeface="Bradley Hand Bold"/>
              </a:rPr>
              <a:t>SMILE DESIGNING</a:t>
            </a:r>
          </a:p>
          <a:p>
            <a:r>
              <a:rPr lang="en-US" sz="1500" dirty="0" smtClean="0">
                <a:latin typeface="Bookman Old Style" pitchFamily="18" charset="0"/>
                <a:cs typeface="Bradley Hand Bold"/>
              </a:rPr>
              <a:t>PIT AND FISSURE SEALANTS</a:t>
            </a:r>
            <a:endParaRPr lang="en-US" sz="1500" dirty="0" smtClean="0">
              <a:latin typeface="Bookman Old Style" pitchFamily="18" charset="0"/>
              <a:cs typeface="Bradley Hand Bold"/>
              <a:hlinkClick r:id="rId6"/>
            </a:endParaRPr>
          </a:p>
          <a:p>
            <a:r>
              <a:rPr lang="fr-FR" sz="1500" dirty="0" smtClean="0">
                <a:latin typeface="Bookman Old Style" pitchFamily="18" charset="0"/>
                <a:cs typeface="Bradley Hand Bold"/>
              </a:rPr>
              <a:t>DENTAL IMPLANTS</a:t>
            </a:r>
            <a:endParaRPr lang="fr-FR" sz="1500" dirty="0" smtClean="0">
              <a:latin typeface="Bookman Old Style" pitchFamily="18" charset="0"/>
              <a:cs typeface="Bradley Hand Bold"/>
              <a:hlinkClick r:id="rId7"/>
            </a:endParaRPr>
          </a:p>
          <a:p>
            <a:r>
              <a:rPr lang="en-US" sz="1500" dirty="0" smtClean="0">
                <a:latin typeface="Bookman Old Style" pitchFamily="18" charset="0"/>
                <a:cs typeface="Bradley Hand Bold"/>
              </a:rPr>
              <a:t>ORAL DISORDERS AND MOUTH ULCERS</a:t>
            </a:r>
            <a:endParaRPr lang="en-US" sz="1500" dirty="0" smtClean="0">
              <a:latin typeface="Bookman Old Style" pitchFamily="18" charset="0"/>
              <a:cs typeface="Bradley Hand Bold"/>
              <a:hlinkClick r:id="rId8"/>
            </a:endParaRPr>
          </a:p>
          <a:p>
            <a:r>
              <a:rPr lang="en-US" sz="1500" dirty="0" smtClean="0">
                <a:latin typeface="Bookman Old Style" pitchFamily="18" charset="0"/>
                <a:cs typeface="Bradley Hand Bold"/>
              </a:rPr>
              <a:t>KIDS DENTISTRY</a:t>
            </a:r>
          </a:p>
          <a:p>
            <a:r>
              <a:rPr lang="en-US" sz="1500" dirty="0" smtClean="0">
                <a:latin typeface="Bookman Old Style" pitchFamily="18" charset="0"/>
                <a:cs typeface="Bradley Hand Bold"/>
              </a:rPr>
              <a:t>IN OFFICE FLUORIDE TREATMENT</a:t>
            </a:r>
          </a:p>
          <a:p>
            <a:r>
              <a:rPr lang="en-US" sz="1500" dirty="0" smtClean="0">
                <a:latin typeface="Bookman Old Style" pitchFamily="18" charset="0"/>
                <a:cs typeface="Bradley Hand Bold"/>
              </a:rPr>
              <a:t>TOOTH JEWELLARY</a:t>
            </a:r>
          </a:p>
        </p:txBody>
      </p:sp>
      <p:pic>
        <p:nvPicPr>
          <p:cNvPr id="4098" name="Picture 2" descr="C:\Users\ashish\Documents\ashish\rajdental\lonavala\IMGL0200 (Small).JPG"/>
          <p:cNvPicPr>
            <a:picLocks noChangeAspect="1" noChangeArrowheads="1"/>
          </p:cNvPicPr>
          <p:nvPr/>
        </p:nvPicPr>
        <p:blipFill>
          <a:blip r:embed="rId9"/>
          <a:srcRect/>
          <a:stretch>
            <a:fillRect/>
          </a:stretch>
        </p:blipFill>
        <p:spPr bwMode="auto">
          <a:xfrm>
            <a:off x="3941763" y="992188"/>
            <a:ext cx="4987955" cy="4572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celebrities we treated</a:t>
            </a:r>
            <a:endParaRPr lang="en-IN" dirty="0"/>
          </a:p>
        </p:txBody>
      </p:sp>
      <p:sp>
        <p:nvSpPr>
          <p:cNvPr id="3" name="Content Placeholder 2"/>
          <p:cNvSpPr>
            <a:spLocks noGrp="1"/>
          </p:cNvSpPr>
          <p:nvPr>
            <p:ph idx="1"/>
          </p:nvPr>
        </p:nvSpPr>
        <p:spPr/>
        <p:txBody>
          <a:bodyPr/>
          <a:lstStyle/>
          <a:p>
            <a:endParaRPr lang="en-IN" dirty="0"/>
          </a:p>
        </p:txBody>
      </p:sp>
      <p:pic>
        <p:nvPicPr>
          <p:cNvPr id="5127" name="Picture 7" descr="C:\Users\ashish\Documents\ashish\rajdental\mail photos\bigboss\4image (Custom).jpg"/>
          <p:cNvPicPr>
            <a:picLocks noChangeAspect="1" noChangeArrowheads="1"/>
          </p:cNvPicPr>
          <p:nvPr/>
        </p:nvPicPr>
        <p:blipFill>
          <a:blip r:embed="rId2"/>
          <a:srcRect/>
          <a:stretch>
            <a:fillRect/>
          </a:stretch>
        </p:blipFill>
        <p:spPr bwMode="auto">
          <a:xfrm>
            <a:off x="428596" y="4000500"/>
            <a:ext cx="1905000" cy="2857500"/>
          </a:xfrm>
          <a:prstGeom prst="rect">
            <a:avLst/>
          </a:prstGeom>
          <a:noFill/>
        </p:spPr>
      </p:pic>
      <p:pic>
        <p:nvPicPr>
          <p:cNvPr id="5128" name="Picture 8" descr="C:\Users\ashish\Documents\ashish\rajdental\mail photos\bigboss\image (Custom).jpg"/>
          <p:cNvPicPr>
            <a:picLocks noChangeAspect="1" noChangeArrowheads="1"/>
          </p:cNvPicPr>
          <p:nvPr/>
        </p:nvPicPr>
        <p:blipFill>
          <a:blip r:embed="rId3"/>
          <a:srcRect/>
          <a:stretch>
            <a:fillRect/>
          </a:stretch>
        </p:blipFill>
        <p:spPr bwMode="auto">
          <a:xfrm>
            <a:off x="3000364" y="1285860"/>
            <a:ext cx="2143125" cy="2857500"/>
          </a:xfrm>
          <a:prstGeom prst="rect">
            <a:avLst/>
          </a:prstGeom>
          <a:noFill/>
        </p:spPr>
      </p:pic>
      <p:pic>
        <p:nvPicPr>
          <p:cNvPr id="5129" name="Picture 9" descr="C:\Users\ashish\Documents\ashish\rajdental\mail photos\bigboss\1image (Custom).jpg"/>
          <p:cNvPicPr>
            <a:picLocks noChangeAspect="1" noChangeArrowheads="1"/>
          </p:cNvPicPr>
          <p:nvPr/>
        </p:nvPicPr>
        <p:blipFill>
          <a:blip r:embed="rId4"/>
          <a:srcRect/>
          <a:stretch>
            <a:fillRect/>
          </a:stretch>
        </p:blipFill>
        <p:spPr bwMode="auto">
          <a:xfrm>
            <a:off x="6072198" y="3786190"/>
            <a:ext cx="2571768" cy="2857500"/>
          </a:xfrm>
          <a:prstGeom prst="rect">
            <a:avLst/>
          </a:prstGeom>
          <a:noFill/>
        </p:spPr>
      </p:pic>
      <p:pic>
        <p:nvPicPr>
          <p:cNvPr id="5130" name="Picture 10" descr="C:\Users\ashish\Documents\ashish\rajdental\mail photos\bigboss\2image (Custom).jpg"/>
          <p:cNvPicPr>
            <a:picLocks noChangeAspect="1" noChangeArrowheads="1"/>
          </p:cNvPicPr>
          <p:nvPr/>
        </p:nvPicPr>
        <p:blipFill>
          <a:blip r:embed="rId5"/>
          <a:srcRect/>
          <a:stretch>
            <a:fillRect/>
          </a:stretch>
        </p:blipFill>
        <p:spPr bwMode="auto">
          <a:xfrm>
            <a:off x="500034" y="928670"/>
            <a:ext cx="2143125" cy="2857500"/>
          </a:xfrm>
          <a:prstGeom prst="rect">
            <a:avLst/>
          </a:prstGeom>
          <a:noFill/>
        </p:spPr>
      </p:pic>
      <p:pic>
        <p:nvPicPr>
          <p:cNvPr id="5131" name="Picture 11" descr="C:\Users\ashish\Documents\ashish\rajdental\mail photos\bigboss\3image (Custom).jpg"/>
          <p:cNvPicPr>
            <a:picLocks noChangeAspect="1" noChangeArrowheads="1"/>
          </p:cNvPicPr>
          <p:nvPr/>
        </p:nvPicPr>
        <p:blipFill>
          <a:blip r:embed="rId6"/>
          <a:srcRect/>
          <a:stretch>
            <a:fillRect/>
          </a:stretch>
        </p:blipFill>
        <p:spPr bwMode="auto">
          <a:xfrm>
            <a:off x="6072198" y="1428736"/>
            <a:ext cx="2857500" cy="2143125"/>
          </a:xfrm>
          <a:prstGeom prst="rect">
            <a:avLst/>
          </a:prstGeom>
          <a:noFill/>
        </p:spPr>
      </p:pic>
      <p:pic>
        <p:nvPicPr>
          <p:cNvPr id="5133" name="Picture 13" descr="C:\Users\ashish\Documents\ashish\rajdental\IMG-20160130-WA0005 (Custom).jpg"/>
          <p:cNvPicPr>
            <a:picLocks noChangeAspect="1" noChangeArrowheads="1"/>
          </p:cNvPicPr>
          <p:nvPr/>
        </p:nvPicPr>
        <p:blipFill>
          <a:blip r:embed="rId7"/>
          <a:srcRect/>
          <a:stretch>
            <a:fillRect/>
          </a:stretch>
        </p:blipFill>
        <p:spPr bwMode="auto">
          <a:xfrm>
            <a:off x="2928926" y="4000500"/>
            <a:ext cx="2428892" cy="28575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Focus</a:t>
            </a:r>
            <a:endParaRPr lang="en-IN" dirty="0"/>
          </a:p>
        </p:txBody>
      </p:sp>
      <p:sp>
        <p:nvSpPr>
          <p:cNvPr id="3" name="Content Placeholder 2"/>
          <p:cNvSpPr>
            <a:spLocks noGrp="1"/>
          </p:cNvSpPr>
          <p:nvPr>
            <p:ph idx="1"/>
          </p:nvPr>
        </p:nvSpPr>
        <p:spPr/>
        <p:txBody>
          <a:bodyPr>
            <a:normAutofit lnSpcReduction="10000"/>
          </a:bodyPr>
          <a:lstStyle/>
          <a:p>
            <a:pPr algn="ctr">
              <a:buNone/>
            </a:pPr>
            <a:r>
              <a:rPr lang="fr-FR" sz="4400" u="sng" dirty="0" err="1" smtClean="0">
                <a:latin typeface="Apple Chancery"/>
                <a:cs typeface="Apple Chancery"/>
              </a:rPr>
              <a:t>Your</a:t>
            </a:r>
            <a:r>
              <a:rPr lang="fr-FR" sz="4400" u="sng" dirty="0" smtClean="0">
                <a:latin typeface="Apple Chancery"/>
                <a:cs typeface="Apple Chancery"/>
              </a:rPr>
              <a:t> </a:t>
            </a:r>
            <a:r>
              <a:rPr lang="fr-FR" sz="4400" u="sng" dirty="0" err="1" smtClean="0">
                <a:latin typeface="Apple Chancery"/>
                <a:cs typeface="Apple Chancery"/>
              </a:rPr>
              <a:t>Comfort</a:t>
            </a:r>
            <a:r>
              <a:rPr lang="fr-FR" sz="4400" u="sng" dirty="0" smtClean="0">
                <a:latin typeface="Apple Chancery"/>
                <a:cs typeface="Apple Chancery"/>
              </a:rPr>
              <a:t> and </a:t>
            </a:r>
            <a:r>
              <a:rPr lang="fr-FR" sz="4400" u="sng" dirty="0" err="1" smtClean="0">
                <a:latin typeface="Apple Chancery"/>
                <a:cs typeface="Apple Chancery"/>
              </a:rPr>
              <a:t>Smile</a:t>
            </a:r>
            <a:endParaRPr lang="fr-FR" sz="4400" u="sng" dirty="0" smtClean="0">
              <a:latin typeface="Apple Chancery"/>
              <a:cs typeface="Apple Chancery"/>
            </a:endParaRPr>
          </a:p>
          <a:p>
            <a:pPr algn="ctr"/>
            <a:endParaRPr lang="fr-FR" sz="4400" b="1" u="sng" dirty="0" smtClean="0">
              <a:latin typeface="Apple Chancery"/>
              <a:cs typeface="Apple Chancery"/>
            </a:endParaRPr>
          </a:p>
          <a:p>
            <a:pPr algn="ctr">
              <a:buNone/>
            </a:pPr>
            <a:r>
              <a:rPr lang="en-US" dirty="0">
                <a:latin typeface="Apple Chancery"/>
                <a:cs typeface="Apple Chancery"/>
              </a:rPr>
              <a:t>With Laser Dentistry at </a:t>
            </a:r>
            <a:endParaRPr lang="en-US" dirty="0" smtClean="0">
              <a:latin typeface="Apple Chancery"/>
              <a:cs typeface="Apple Chancery"/>
            </a:endParaRPr>
          </a:p>
          <a:p>
            <a:pPr algn="ctr">
              <a:buNone/>
            </a:pPr>
            <a:r>
              <a:rPr lang="en-US" dirty="0" smtClean="0">
                <a:latin typeface="Apple Chancery"/>
                <a:cs typeface="Apple Chancery"/>
              </a:rPr>
              <a:t>RAJ LASER DENTAL </a:t>
            </a:r>
            <a:r>
              <a:rPr lang="en-US" dirty="0">
                <a:latin typeface="Apple Chancery"/>
                <a:cs typeface="Apple Chancery"/>
              </a:rPr>
              <a:t>CARE </a:t>
            </a:r>
            <a:endParaRPr lang="en-US" dirty="0" smtClean="0">
              <a:latin typeface="Apple Chancery"/>
              <a:cs typeface="Apple Chancery"/>
            </a:endParaRPr>
          </a:p>
          <a:p>
            <a:pPr algn="ctr">
              <a:buNone/>
            </a:pPr>
            <a:r>
              <a:rPr lang="en-US" dirty="0" smtClean="0">
                <a:latin typeface="Apple Chancery"/>
                <a:cs typeface="Apple Chancery"/>
              </a:rPr>
              <a:t>our </a:t>
            </a:r>
            <a:r>
              <a:rPr lang="en-US" dirty="0">
                <a:latin typeface="Apple Chancery"/>
                <a:cs typeface="Apple Chancery"/>
              </a:rPr>
              <a:t>number one priority is giving you a beautiful, healthy smile in comfort. We emphasize individualized customer care and are known for our gentle </a:t>
            </a:r>
            <a:r>
              <a:rPr lang="en-US" dirty="0" smtClean="0">
                <a:latin typeface="Apple Chancery"/>
                <a:cs typeface="Apple Chancery"/>
              </a:rPr>
              <a:t>touch.</a:t>
            </a:r>
            <a:endParaRPr lang="en-US" dirty="0">
              <a:latin typeface="Apple Chancery"/>
              <a:cs typeface="Apple Chancery"/>
            </a:endParaRPr>
          </a:p>
          <a:p>
            <a:pPr algn="ct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IN" dirty="0"/>
          </a:p>
        </p:txBody>
      </p:sp>
      <p:sp>
        <p:nvSpPr>
          <p:cNvPr id="3" name="Content Placeholder 2"/>
          <p:cNvSpPr>
            <a:spLocks noGrp="1"/>
          </p:cNvSpPr>
          <p:nvPr>
            <p:ph idx="1"/>
          </p:nvPr>
        </p:nvSpPr>
        <p:spPr/>
        <p:txBody>
          <a:bodyPr>
            <a:normAutofit fontScale="70000" lnSpcReduction="20000"/>
          </a:bodyPr>
          <a:lstStyle/>
          <a:p>
            <a:pPr algn="ctr">
              <a:buNone/>
            </a:pPr>
            <a:r>
              <a:rPr lang="en-IN" b="1" dirty="0" err="1" smtClean="0">
                <a:latin typeface="Adobe Garamond Pro" pitchFamily="18" charset="0"/>
                <a:ea typeface="Batang" pitchFamily="18" charset="-127"/>
              </a:rPr>
              <a:t>Lonavala</a:t>
            </a:r>
            <a:r>
              <a:rPr lang="en-IN" b="1" dirty="0" smtClean="0">
                <a:latin typeface="Adobe Garamond Pro" pitchFamily="18" charset="0"/>
                <a:ea typeface="Batang" pitchFamily="18" charset="-127"/>
              </a:rPr>
              <a:t>: </a:t>
            </a:r>
          </a:p>
          <a:p>
            <a:pPr algn="ctr">
              <a:buNone/>
            </a:pPr>
            <a:r>
              <a:rPr lang="en-IN" i="1" dirty="0" smtClean="0">
                <a:latin typeface="Adobe Garamond Pro" pitchFamily="18" charset="0"/>
                <a:ea typeface="Batang" pitchFamily="18" charset="-127"/>
              </a:rPr>
              <a:t>Add: </a:t>
            </a:r>
            <a:r>
              <a:rPr lang="en-IN" dirty="0" smtClean="0">
                <a:latin typeface="Adobe Garamond Pro" pitchFamily="18" charset="0"/>
                <a:ea typeface="Batang" pitchFamily="18" charset="-127"/>
              </a:rPr>
              <a:t>24/2, </a:t>
            </a:r>
            <a:r>
              <a:rPr lang="en-IN" dirty="0" err="1" smtClean="0">
                <a:latin typeface="Adobe Garamond Pro" pitchFamily="18" charset="0"/>
                <a:ea typeface="Batang" pitchFamily="18" charset="-127"/>
              </a:rPr>
              <a:t>Vardhaman</a:t>
            </a:r>
            <a:r>
              <a:rPr lang="en-IN" dirty="0" smtClean="0">
                <a:latin typeface="Adobe Garamond Pro" pitchFamily="18" charset="0"/>
                <a:ea typeface="Batang" pitchFamily="18" charset="-127"/>
              </a:rPr>
              <a:t> Society, </a:t>
            </a:r>
            <a:r>
              <a:rPr lang="en-IN" dirty="0" err="1" smtClean="0">
                <a:latin typeface="Adobe Garamond Pro" pitchFamily="18" charset="0"/>
                <a:ea typeface="Batang" pitchFamily="18" charset="-127"/>
              </a:rPr>
              <a:t>Lonavala</a:t>
            </a:r>
            <a:endParaRPr lang="en-IN" dirty="0" smtClean="0">
              <a:latin typeface="Adobe Garamond Pro" pitchFamily="18" charset="0"/>
              <a:ea typeface="Batang" pitchFamily="18" charset="-127"/>
            </a:endParaRPr>
          </a:p>
          <a:p>
            <a:pPr algn="ctr">
              <a:buNone/>
            </a:pPr>
            <a:r>
              <a:rPr lang="en-US" i="1" dirty="0" smtClean="0">
                <a:latin typeface="Adobe Garamond Pro" pitchFamily="18" charset="0"/>
                <a:ea typeface="Batang" pitchFamily="18" charset="-127"/>
              </a:rPr>
              <a:t>Call: </a:t>
            </a:r>
            <a:r>
              <a:rPr lang="en-IN" dirty="0" smtClean="0">
                <a:latin typeface="Adobe Garamond Pro" pitchFamily="18" charset="0"/>
                <a:ea typeface="Batang" pitchFamily="18" charset="-127"/>
              </a:rPr>
              <a:t>02114-278484/279494 / 8411827474</a:t>
            </a:r>
          </a:p>
          <a:p>
            <a:pPr algn="ctr">
              <a:buNone/>
            </a:pPr>
            <a:endParaRPr lang="en-US" b="1" dirty="0" smtClean="0">
              <a:latin typeface="Adobe Garamond Pro" pitchFamily="18" charset="0"/>
              <a:ea typeface="Batang" pitchFamily="18" charset="-127"/>
            </a:endParaRPr>
          </a:p>
          <a:p>
            <a:pPr algn="ctr">
              <a:buNone/>
            </a:pPr>
            <a:r>
              <a:rPr lang="en-US" b="1" dirty="0" err="1" smtClean="0">
                <a:latin typeface="Adobe Garamond Pro" pitchFamily="18" charset="0"/>
                <a:ea typeface="Batang" pitchFamily="18" charset="-127"/>
              </a:rPr>
              <a:t>Khopoli</a:t>
            </a:r>
            <a:r>
              <a:rPr lang="en-US" b="1" dirty="0" smtClean="0">
                <a:latin typeface="Adobe Garamond Pro" pitchFamily="18" charset="0"/>
                <a:ea typeface="Batang" pitchFamily="18" charset="-127"/>
              </a:rPr>
              <a:t>:</a:t>
            </a:r>
          </a:p>
          <a:p>
            <a:pPr algn="ctr">
              <a:buNone/>
            </a:pPr>
            <a:r>
              <a:rPr lang="en-US" i="1" dirty="0" smtClean="0">
                <a:latin typeface="Adobe Garamond Pro" pitchFamily="18" charset="0"/>
                <a:ea typeface="Batang" pitchFamily="18" charset="-127"/>
              </a:rPr>
              <a:t>Add: </a:t>
            </a:r>
            <a:r>
              <a:rPr lang="en-IN" dirty="0" smtClean="0">
                <a:latin typeface="Adobe Garamond Pro" pitchFamily="18" charset="0"/>
                <a:ea typeface="Batang" pitchFamily="18" charset="-127"/>
              </a:rPr>
              <a:t>A-2,Anandi Park, Zenith Rd, </a:t>
            </a:r>
            <a:r>
              <a:rPr lang="en-IN" dirty="0" err="1" smtClean="0">
                <a:latin typeface="Adobe Garamond Pro" pitchFamily="18" charset="0"/>
                <a:ea typeface="Batang" pitchFamily="18" charset="-127"/>
              </a:rPr>
              <a:t>Laxmi</a:t>
            </a:r>
            <a:r>
              <a:rPr lang="en-IN" dirty="0" smtClean="0">
                <a:latin typeface="Adobe Garamond Pro" pitchFamily="18" charset="0"/>
                <a:ea typeface="Batang" pitchFamily="18" charset="-127"/>
              </a:rPr>
              <a:t> Nagar</a:t>
            </a:r>
          </a:p>
          <a:p>
            <a:pPr algn="ctr">
              <a:buNone/>
            </a:pPr>
            <a:r>
              <a:rPr lang="en-US" i="1" dirty="0" smtClean="0">
                <a:latin typeface="Adobe Garamond Pro" pitchFamily="18" charset="0"/>
                <a:ea typeface="Batang" pitchFamily="18" charset="-127"/>
              </a:rPr>
              <a:t>Call:</a:t>
            </a:r>
            <a:r>
              <a:rPr lang="en-US" dirty="0" smtClean="0">
                <a:latin typeface="Adobe Garamond Pro" pitchFamily="18" charset="0"/>
                <a:ea typeface="Batang" pitchFamily="18" charset="-127"/>
              </a:rPr>
              <a:t> </a:t>
            </a:r>
            <a:r>
              <a:rPr lang="en-IN" dirty="0" smtClean="0">
                <a:latin typeface="Adobe Garamond Pro" pitchFamily="18" charset="0"/>
                <a:ea typeface="Batang" pitchFamily="18" charset="-127"/>
              </a:rPr>
              <a:t>02192-325853/265783</a:t>
            </a:r>
          </a:p>
          <a:p>
            <a:pPr>
              <a:buNone/>
            </a:pPr>
            <a:endParaRPr lang="en-US" b="1" dirty="0" smtClean="0">
              <a:latin typeface="Adobe Garamond Pro" pitchFamily="18" charset="0"/>
              <a:ea typeface="Batang" pitchFamily="18" charset="-127"/>
            </a:endParaRPr>
          </a:p>
          <a:p>
            <a:pPr algn="ctr">
              <a:buNone/>
            </a:pPr>
            <a:r>
              <a:rPr lang="en-US" b="1" dirty="0" smtClean="0">
                <a:latin typeface="Adobe Garamond Pro" pitchFamily="18" charset="0"/>
                <a:ea typeface="Batang" pitchFamily="18" charset="-127"/>
              </a:rPr>
              <a:t>Email:</a:t>
            </a:r>
            <a:r>
              <a:rPr lang="en-US" dirty="0" smtClean="0">
                <a:latin typeface="Adobe Garamond Pro" pitchFamily="18" charset="0"/>
                <a:ea typeface="Batang" pitchFamily="18" charset="-127"/>
              </a:rPr>
              <a:t> </a:t>
            </a:r>
            <a:r>
              <a:rPr lang="en-US" dirty="0" smtClean="0">
                <a:latin typeface="Adobe Garamond Pro" pitchFamily="18" charset="0"/>
                <a:ea typeface="Batang" pitchFamily="18" charset="-127"/>
                <a:hlinkClick r:id="rId2"/>
              </a:rPr>
              <a:t>riteshk@rajdental.co.in</a:t>
            </a:r>
            <a:r>
              <a:rPr lang="en-US" dirty="0" smtClean="0">
                <a:latin typeface="Adobe Garamond Pro" pitchFamily="18" charset="0"/>
                <a:ea typeface="Batang" pitchFamily="18" charset="-127"/>
              </a:rPr>
              <a:t> </a:t>
            </a:r>
          </a:p>
          <a:p>
            <a:pPr algn="ctr">
              <a:buNone/>
            </a:pPr>
            <a:endParaRPr lang="en-US" b="1" dirty="0" smtClean="0">
              <a:latin typeface="Adobe Garamond Pro" pitchFamily="18" charset="0"/>
              <a:ea typeface="Batang" pitchFamily="18" charset="-127"/>
            </a:endParaRPr>
          </a:p>
          <a:p>
            <a:pPr algn="ctr">
              <a:buNone/>
            </a:pPr>
            <a:r>
              <a:rPr lang="en-US" b="1" dirty="0" smtClean="0">
                <a:latin typeface="Adobe Garamond Pro" pitchFamily="18" charset="0"/>
                <a:ea typeface="Batang" pitchFamily="18" charset="-127"/>
              </a:rPr>
              <a:t>Web:</a:t>
            </a:r>
            <a:r>
              <a:rPr lang="en-US" dirty="0" smtClean="0">
                <a:latin typeface="Adobe Garamond Pro" pitchFamily="18" charset="0"/>
                <a:ea typeface="Batang" pitchFamily="18" charset="-127"/>
              </a:rPr>
              <a:t> </a:t>
            </a:r>
            <a:r>
              <a:rPr lang="en-US" dirty="0" smtClean="0">
                <a:latin typeface="Adobe Garamond Pro" pitchFamily="18" charset="0"/>
                <a:ea typeface="Batang" pitchFamily="18" charset="-127"/>
                <a:hlinkClick r:id="rId3"/>
              </a:rPr>
              <a:t>www.rajdental.co.in</a:t>
            </a:r>
            <a:r>
              <a:rPr lang="en-US" dirty="0" smtClean="0">
                <a:latin typeface="Adobe Garamond Pro" pitchFamily="18" charset="0"/>
                <a:ea typeface="Batang" pitchFamily="18" charset="-127"/>
              </a:rPr>
              <a:t> </a:t>
            </a:r>
          </a:p>
          <a:p>
            <a:pPr algn="ctr">
              <a:buNone/>
            </a:pPr>
            <a:r>
              <a:rPr lang="en-US" b="1" dirty="0" smtClean="0">
                <a:latin typeface="Adobe Garamond Pro" pitchFamily="18" charset="0"/>
                <a:ea typeface="Batang" pitchFamily="18" charset="-127"/>
              </a:rPr>
              <a:t>FB: </a:t>
            </a:r>
            <a:r>
              <a:rPr lang="en-US" dirty="0" smtClean="0">
                <a:latin typeface="Adobe Garamond Pro" pitchFamily="18" charset="0"/>
                <a:ea typeface="Batang" pitchFamily="18" charset="-127"/>
                <a:hlinkClick r:id="rId4"/>
              </a:rPr>
              <a:t>www.facebook.com/rajdental.co.in</a:t>
            </a:r>
            <a:r>
              <a:rPr lang="en-US" dirty="0" smtClean="0">
                <a:latin typeface="Adobe Garamond Pro" pitchFamily="18" charset="0"/>
                <a:ea typeface="Batang" pitchFamily="18" charset="-127"/>
              </a:rPr>
              <a:t> </a:t>
            </a:r>
          </a:p>
          <a:p>
            <a:pPr>
              <a:buNone/>
            </a:pPr>
            <a:endParaRPr lang="en-US" dirty="0">
              <a:latin typeface="Adobe Garamond Pro" pitchFamily="18" charset="0"/>
              <a:ea typeface="Batang" pitchFamily="18" charset="-127"/>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419</Words>
  <Application>Microsoft Office PowerPoint</Application>
  <PresentationFormat>On-screen Show (4:3)</PresentationFormat>
  <Paragraphs>72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Raj Laser Dental Care</vt:lpstr>
      <vt:lpstr>Dr Ritesh Khandelwal</vt:lpstr>
      <vt:lpstr>Facilities</vt:lpstr>
      <vt:lpstr>Expertise</vt:lpstr>
      <vt:lpstr>Services</vt:lpstr>
      <vt:lpstr>Some of the celebrities we treated</vt:lpstr>
      <vt:lpstr>Our Focus</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Raj Laser Dental Care</dc:title>
  <dc:creator>ashish</dc:creator>
  <cp:lastModifiedBy>ashish</cp:lastModifiedBy>
  <cp:revision>9</cp:revision>
  <dcterms:created xsi:type="dcterms:W3CDTF">2016-02-01T12:11:02Z</dcterms:created>
  <dcterms:modified xsi:type="dcterms:W3CDTF">2016-02-01T12:37:16Z</dcterms:modified>
</cp:coreProperties>
</file>